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11"/>
  </p:notesMasterIdLst>
  <p:handoutMasterIdLst>
    <p:handoutMasterId r:id="rId12"/>
  </p:handoutMasterIdLst>
  <p:sldIdLst>
    <p:sldId id="267" r:id="rId2"/>
    <p:sldId id="292" r:id="rId3"/>
    <p:sldId id="313" r:id="rId4"/>
    <p:sldId id="298" r:id="rId5"/>
    <p:sldId id="295" r:id="rId6"/>
    <p:sldId id="297" r:id="rId7"/>
    <p:sldId id="294" r:id="rId8"/>
    <p:sldId id="307" r:id="rId9"/>
    <p:sldId id="315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777777"/>
    <a:srgbClr val="5F5F5F"/>
    <a:srgbClr val="4D4D4D"/>
    <a:srgbClr val="D2D2D2"/>
    <a:srgbClr val="FF9999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 autoAdjust="0"/>
    <p:restoredTop sz="78511" autoAdjust="0"/>
  </p:normalViewPr>
  <p:slideViewPr>
    <p:cSldViewPr>
      <p:cViewPr varScale="1">
        <p:scale>
          <a:sx n="81" d="100"/>
          <a:sy n="81" d="100"/>
        </p:scale>
        <p:origin x="-6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040" y="-13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27" tIns="47864" rIns="95727" bIns="47864" numCol="1" anchor="t" anchorCtr="0" compatLnSpc="1">
            <a:prstTxWarp prst="textNoShape">
              <a:avLst/>
            </a:prstTxWarp>
          </a:bodyPr>
          <a:lstStyle>
            <a:lvl1pPr defTabSz="957263"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Division of Water Resources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27" tIns="47864" rIns="95727" bIns="47864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27" tIns="47864" rIns="95727" bIns="47864" numCol="1" anchor="b" anchorCtr="0" compatLnSpc="1">
            <a:prstTxWarp prst="textNoShape">
              <a:avLst/>
            </a:prstTxWarp>
          </a:bodyPr>
          <a:lstStyle>
            <a:lvl1pPr defTabSz="9572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27" tIns="47864" rIns="95727" bIns="47864" numCol="1" anchor="b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200">
                <a:latin typeface="Arial" charset="0"/>
              </a:defRPr>
            </a:lvl1pPr>
          </a:lstStyle>
          <a:p>
            <a:fld id="{8B5A7C9D-34C6-42A8-95E1-CBEE6CACAA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08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27" tIns="47864" rIns="95727" bIns="47864" numCol="1" anchor="t" anchorCtr="0" compatLnSpc="1">
            <a:prstTxWarp prst="textNoShape">
              <a:avLst/>
            </a:prstTxWarp>
          </a:bodyPr>
          <a:lstStyle>
            <a:lvl1pPr defTabSz="9572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27" tIns="47864" rIns="95727" bIns="47864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27" tIns="47864" rIns="95727" bIns="47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27" tIns="47864" rIns="95727" bIns="47864" numCol="1" anchor="b" anchorCtr="0" compatLnSpc="1">
            <a:prstTxWarp prst="textNoShape">
              <a:avLst/>
            </a:prstTxWarp>
          </a:bodyPr>
          <a:lstStyle>
            <a:lvl1pPr defTabSz="9572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27" tIns="47864" rIns="95727" bIns="47864" numCol="1" anchor="b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200">
                <a:latin typeface="Arial" charset="0"/>
              </a:defRPr>
            </a:lvl1pPr>
          </a:lstStyle>
          <a:p>
            <a:fld id="{87C22659-9CB0-464B-9659-2088FB9638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10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C06E6-22C8-4E79-AACE-AAD3E9A8175D}" type="slidenum">
              <a:rPr lang="en-US"/>
              <a:pPr/>
              <a:t>1</a:t>
            </a:fld>
            <a:endParaRPr lang="en-US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8317B-BB69-4E28-97AB-9CF49D2DC2D6}" type="slidenum">
              <a:rPr lang="en-US"/>
              <a:pPr/>
              <a:t>2</a:t>
            </a:fld>
            <a:endParaRPr lang="en-US"/>
          </a:p>
        </p:txBody>
      </p:sp>
      <p:sp>
        <p:nvSpPr>
          <p:cNvPr id="156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816FFF-AF09-4149-8E3A-251323008625}" type="slidenum">
              <a:rPr lang="en-US"/>
              <a:pPr/>
              <a:t>4</a:t>
            </a:fld>
            <a:endParaRPr lang="en-US"/>
          </a:p>
        </p:txBody>
      </p:sp>
      <p:sp>
        <p:nvSpPr>
          <p:cNvPr id="2293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38263" y="719138"/>
            <a:ext cx="4221162" cy="3165475"/>
          </a:xfrm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16388"/>
            <a:ext cx="5851525" cy="4722812"/>
          </a:xfrm>
        </p:spPr>
        <p:txBody>
          <a:bodyPr/>
          <a:lstStyle/>
          <a:p>
            <a:r>
              <a:rPr lang="en-US" sz="1100"/>
              <a:t>Oxford, Henderson and Warren County are partners in the KLRWS.  Water sales to an additional 15 communities (not public water systems- the number of those has not been determined.  Identified 20 surface water purchases as PWSS and over 200 groundwater systems).</a:t>
            </a:r>
          </a:p>
          <a:p>
            <a:endParaRPr lang="en-US" sz="1100"/>
          </a:p>
          <a:p>
            <a:r>
              <a:rPr lang="en-US" sz="1100"/>
              <a:t>Proposing to increase their existing interbasin transfer to account for future growth.  This is not a request for additional allocation from Kerr Lake (USACE allocated the storage in 2005 giving them a 20 MGD average day withdrawal).  Nearly all of the proposed increase is going to existing customers with the exception of creedmoor.</a:t>
            </a:r>
          </a:p>
          <a:p>
            <a:endParaRPr lang="en-US" sz="1100"/>
          </a:p>
          <a:p>
            <a:r>
              <a:rPr lang="en-US" sz="1100"/>
              <a:t>Currently transferring: </a:t>
            </a:r>
          </a:p>
          <a:p>
            <a:pPr>
              <a:buFontTx/>
              <a:buChar char="•"/>
            </a:pPr>
            <a:r>
              <a:rPr lang="en-US" sz="1100"/>
              <a:t>5 MGD from Roanoke to Tar and Fishing and</a:t>
            </a:r>
          </a:p>
          <a:p>
            <a:pPr>
              <a:buFontTx/>
              <a:buChar char="•"/>
            </a:pPr>
            <a:r>
              <a:rPr lang="en-US" sz="1100"/>
              <a:t>0.3 MGD from Roanoke to Neuse.</a:t>
            </a:r>
          </a:p>
          <a:p>
            <a:pPr>
              <a:buFontTx/>
              <a:buChar char="•"/>
            </a:pPr>
            <a:r>
              <a:rPr lang="en-US" sz="1100"/>
              <a:t>10 MGD is their grandfathered capacity.</a:t>
            </a:r>
          </a:p>
          <a:p>
            <a:pPr>
              <a:buFontTx/>
              <a:buChar char="•"/>
            </a:pPr>
            <a:endParaRPr lang="en-US" sz="1100"/>
          </a:p>
          <a:p>
            <a:r>
              <a:rPr lang="en-US" sz="1100"/>
              <a:t>Requesting:</a:t>
            </a:r>
          </a:p>
          <a:p>
            <a:pPr>
              <a:buFontTx/>
              <a:buChar char="•"/>
            </a:pPr>
            <a:r>
              <a:rPr lang="en-US" sz="1100"/>
              <a:t>24 MGD from Roanoke to Tar and Fishing and</a:t>
            </a:r>
          </a:p>
          <a:p>
            <a:pPr>
              <a:buFontTx/>
              <a:buChar char="•"/>
            </a:pPr>
            <a:r>
              <a:rPr lang="en-US" sz="1100"/>
              <a:t>2.1 from Roanoke to Neuse.</a:t>
            </a:r>
          </a:p>
          <a:p>
            <a:pPr>
              <a:buFontTx/>
              <a:buChar char="•"/>
            </a:pPr>
            <a:endParaRPr lang="en-US" sz="1100"/>
          </a:p>
          <a:p>
            <a:endParaRPr lang="en-US" sz="1100"/>
          </a:p>
          <a:p>
            <a:endParaRPr lang="en-US" sz="11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24124-ACB9-4CF9-A3E1-0A0A2949BFE0}" type="slidenum">
              <a:rPr lang="en-US"/>
              <a:pPr/>
              <a:t>5</a:t>
            </a:fld>
            <a:endParaRPr lang="en-US"/>
          </a:p>
        </p:txBody>
      </p:sp>
      <p:sp>
        <p:nvSpPr>
          <p:cNvPr id="228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Currently drafting text EIS</a:t>
            </a:r>
          </a:p>
          <a:p>
            <a:endParaRPr lang="en-US"/>
          </a:p>
          <a:p>
            <a:r>
              <a:rPr lang="en-US"/>
              <a:t>DWR has been working closely with the consultant to update the model- has taken a bit longer than expected due to challenges getting data from VA, but the model is moving forward.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1CA9C-B2E3-48B9-9A4E-4763C5758BD4}" type="slidenum">
              <a:rPr lang="en-US"/>
              <a:pPr/>
              <a:t>6</a:t>
            </a:fld>
            <a:endParaRPr lang="en-US"/>
          </a:p>
        </p:txBody>
      </p:sp>
      <p:sp>
        <p:nvSpPr>
          <p:cNvPr id="227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/>
              <a:t>Brunswick County provides water for over 30,000 retail customers and 11 wholesale customers (not public water systems- 15 surface water purchases and many groundwater systems).  </a:t>
            </a:r>
          </a:p>
          <a:p>
            <a:endParaRPr lang="en-US" sz="1100"/>
          </a:p>
          <a:p>
            <a:r>
              <a:rPr lang="en-US" sz="1100"/>
              <a:t>They have an existing grandfathered capacity of 10.44 MGD to the Shallotte and Waccamaw.  Requesting 18.35 to the Shallotte and 0.94 to the Waccamaw.</a:t>
            </a:r>
          </a:p>
          <a:p>
            <a:endParaRPr lang="en-US" sz="1100"/>
          </a:p>
          <a:p>
            <a:endParaRPr lang="en-US" sz="1100"/>
          </a:p>
          <a:p>
            <a:endParaRPr lang="en-US" sz="1100"/>
          </a:p>
          <a:p>
            <a:endParaRPr lang="en-US" sz="1100"/>
          </a:p>
          <a:p>
            <a:endParaRPr lang="en-US" sz="1100"/>
          </a:p>
          <a:p>
            <a:endParaRPr lang="en-US" sz="11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5EB4F-0763-48A7-8977-0E83A6DF8A94}" type="slidenum">
              <a:rPr lang="en-US"/>
              <a:pPr/>
              <a:t>7</a:t>
            </a:fld>
            <a:endParaRPr lang="en-US"/>
          </a:p>
        </p:txBody>
      </p:sp>
      <p:sp>
        <p:nvSpPr>
          <p:cNvPr id="231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0E7A7-D302-492E-9042-1C1CC3063153}" type="slidenum">
              <a:rPr lang="en-US"/>
              <a:pPr/>
              <a:t>8</a:t>
            </a:fld>
            <a:endParaRPr lang="en-US"/>
          </a:p>
        </p:txBody>
      </p:sp>
      <p:sp>
        <p:nvSpPr>
          <p:cNvPr id="233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380BF-6F2D-4776-A321-260CB30A813A}" type="slidenum">
              <a:rPr lang="en-US"/>
              <a:pPr/>
              <a:t>9</a:t>
            </a:fld>
            <a:endParaRPr lang="en-US"/>
          </a:p>
        </p:txBody>
      </p:sp>
      <p:sp>
        <p:nvSpPr>
          <p:cNvPr id="493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graphic shows a</a:t>
            </a:r>
            <a:r>
              <a:rPr lang="en-US" sz="800">
                <a:solidFill>
                  <a:srgbClr val="4D4D4D"/>
                </a:solidFill>
              </a:rPr>
              <a:t>reas of the State Falling Under the .22I Requirements For Obtaining an IBT Certificate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874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74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74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70A430-621E-4350-9608-1188CFF8B1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743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2D85D-1E5E-40F8-9B72-07298AA08E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7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5941-91A8-40AF-B207-01FC111F84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6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747C5-143D-4025-8F6C-AED4EEEB10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5C5F-7DEE-49F8-A960-EC2F1FB13F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72548-765D-403E-B9E9-209FAE37BF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8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081F1-4C42-49CF-9022-51C04D09F5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B9F40-E5EA-47AD-8F8E-50E3C3CDFD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4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67AF1-1248-42CB-A78C-F9F3E3093D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7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687B5-29B7-49E4-8B83-BC7F62D9D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7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AA25A-1237-44F6-B3E8-75DD248D90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640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48640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4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864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864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76E2E7-F114-4148-9953-B0A30C4065E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oya.f.ogallo@ncdenr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219200"/>
            <a:ext cx="7848600" cy="2057400"/>
          </a:xfrm>
        </p:spPr>
        <p:txBody>
          <a:bodyPr/>
          <a:lstStyle/>
          <a:p>
            <a:r>
              <a:rPr lang="en-US" sz="3600"/>
              <a:t/>
            </a:r>
            <a:br>
              <a:rPr lang="en-US" sz="3600"/>
            </a:br>
            <a:r>
              <a:rPr lang="en-US" sz="3600"/>
              <a:t>Interbasin Transfer Update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267200"/>
            <a:ext cx="7010400" cy="1600200"/>
          </a:xfrm>
        </p:spPr>
        <p:txBody>
          <a:bodyPr/>
          <a:lstStyle/>
          <a:p>
            <a:r>
              <a:rPr lang="en-US" sz="2400" dirty="0" err="1"/>
              <a:t>LeToya</a:t>
            </a:r>
            <a:r>
              <a:rPr lang="en-US" sz="2400" dirty="0"/>
              <a:t> Ogallo</a:t>
            </a:r>
          </a:p>
          <a:p>
            <a:r>
              <a:rPr lang="en-US" sz="2400" dirty="0"/>
              <a:t>Division of Water Resources</a:t>
            </a:r>
          </a:p>
          <a:p>
            <a:r>
              <a:rPr lang="en-US" sz="2400" dirty="0" smtClean="0"/>
              <a:t>July 13, 2011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09650"/>
          </a:xfrm>
        </p:spPr>
        <p:txBody>
          <a:bodyPr/>
          <a:lstStyle/>
          <a:p>
            <a:r>
              <a:rPr lang="en-US" sz="3600"/>
              <a:t>UPDATES 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229600" cy="3921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400" dirty="0"/>
          </a:p>
          <a:p>
            <a:r>
              <a:rPr lang="en-US" sz="2400" dirty="0" smtClean="0"/>
              <a:t>Neuse </a:t>
            </a:r>
            <a:r>
              <a:rPr lang="en-US" sz="2400" dirty="0"/>
              <a:t>Regional Water and Sewer Authority</a:t>
            </a:r>
          </a:p>
          <a:p>
            <a:r>
              <a:rPr lang="en-US" sz="2400" dirty="0"/>
              <a:t>Kerr Lake Regional Water System</a:t>
            </a:r>
          </a:p>
          <a:p>
            <a:r>
              <a:rPr lang="en-US" sz="2400" dirty="0"/>
              <a:t>Brunswick County Public Utilities</a:t>
            </a:r>
          </a:p>
          <a:p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533400"/>
            <a:ext cx="8001000" cy="911225"/>
          </a:xfrm>
        </p:spPr>
        <p:txBody>
          <a:bodyPr/>
          <a:lstStyle/>
          <a:p>
            <a:r>
              <a:rPr lang="en-US" sz="3600"/>
              <a:t>Neuse Regional WASA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267200"/>
          </a:xfrm>
        </p:spPr>
        <p:txBody>
          <a:bodyPr/>
          <a:lstStyle/>
          <a:p>
            <a:r>
              <a:rPr lang="en-US" sz="2400" dirty="0"/>
              <a:t>NRWASA </a:t>
            </a:r>
            <a:r>
              <a:rPr lang="en-US" sz="2400" dirty="0" smtClean="0"/>
              <a:t>indicated </a:t>
            </a:r>
            <a:r>
              <a:rPr lang="en-US" sz="2400" dirty="0"/>
              <a:t>intent to pursue an IBT </a:t>
            </a:r>
            <a:r>
              <a:rPr lang="en-US" sz="2400" dirty="0" smtClean="0"/>
              <a:t>certificate in early 2010.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r>
              <a:rPr lang="en-US" sz="2400" dirty="0"/>
              <a:t>Session Law </a:t>
            </a:r>
            <a:r>
              <a:rPr lang="en-US" sz="2400" dirty="0" smtClean="0"/>
              <a:t>2011-298 exempts transfers in the </a:t>
            </a:r>
            <a:r>
              <a:rPr lang="en-US" sz="2400" dirty="0"/>
              <a:t>C</a:t>
            </a:r>
            <a:r>
              <a:rPr lang="en-US" sz="2400" dirty="0" smtClean="0"/>
              <a:t>CPCUA totaling 8 MGD from IBT requirements.</a:t>
            </a:r>
          </a:p>
          <a:p>
            <a:endParaRPr lang="en-US" sz="2400" dirty="0"/>
          </a:p>
          <a:p>
            <a:r>
              <a:rPr lang="en-US" sz="2400" dirty="0" smtClean="0"/>
              <a:t>Effect of Session Law has yet to be fully determined.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57200"/>
            <a:ext cx="8001000" cy="1216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en-US">
                <a:latin typeface="Arial Unicode MS" pitchFamily="34" charset="-128"/>
              </a:rPr>
              <a:t>Kerr Lake Regional Water System</a:t>
            </a:r>
            <a:br>
              <a:rPr lang="en-US">
                <a:latin typeface="Arial Unicode MS" pitchFamily="34" charset="-128"/>
              </a:rPr>
            </a:br>
            <a:r>
              <a:rPr lang="en-US" sz="2400">
                <a:latin typeface="Arial Unicode MS" pitchFamily="34" charset="-128"/>
              </a:rPr>
              <a:t>Service Area</a:t>
            </a:r>
          </a:p>
        </p:txBody>
      </p:sp>
      <p:pic>
        <p:nvPicPr>
          <p:cNvPr id="152620" name="Picture 44" descr="KLRWS_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05000"/>
            <a:ext cx="5100638" cy="4160838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621" name="Text Box 45"/>
          <p:cNvSpPr txBox="1">
            <a:spLocks noChangeArrowheads="1"/>
          </p:cNvSpPr>
          <p:nvPr/>
        </p:nvSpPr>
        <p:spPr bwMode="auto">
          <a:xfrm>
            <a:off x="685800" y="2362200"/>
            <a:ext cx="23622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6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u="sng"/>
              <a:t>IBT Request</a:t>
            </a:r>
          </a:p>
          <a:p>
            <a:pPr eaLnBrk="1" hangingPunct="1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Char char="ð"/>
            </a:pPr>
            <a:endParaRPr lang="en-US" u="sng"/>
          </a:p>
          <a:p>
            <a:pPr eaLnBrk="1" hangingPunct="1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Char char="ð"/>
            </a:pPr>
            <a:r>
              <a:rPr lang="en-US"/>
              <a:t>  24 MGD from Roanoke to Tar and Fishing Creek</a:t>
            </a:r>
          </a:p>
          <a:p>
            <a:pPr eaLnBrk="1" hangingPunct="1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Char char="ð"/>
            </a:pPr>
            <a:endParaRPr lang="en-US"/>
          </a:p>
          <a:p>
            <a:pPr eaLnBrk="1" hangingPunct="1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Char char="ð"/>
            </a:pPr>
            <a:r>
              <a:rPr lang="en-US"/>
              <a:t>  2.1 MGD from Roanoke to Neuse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688975"/>
            <a:ext cx="8001000" cy="1216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en-US" dirty="0">
                <a:latin typeface="Arial Unicode MS" pitchFamily="34" charset="-128"/>
              </a:rPr>
              <a:t>Kerr Lake Regional Water System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072438" cy="34290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6263" indent="-347663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Draft EIS is currently being reviewed by applicant.  Partners expect to submit DEIS for internal DWR review in 2011.</a:t>
            </a:r>
            <a:endParaRPr lang="en-US" sz="2400" dirty="0"/>
          </a:p>
          <a:p>
            <a:pPr marL="576263" indent="-347663">
              <a:spcBef>
                <a:spcPct val="50000"/>
              </a:spcBef>
              <a:spcAft>
                <a:spcPct val="50000"/>
              </a:spcAft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Brunswick County</a:t>
            </a:r>
            <a:br>
              <a:rPr lang="en-US">
                <a:latin typeface="Arial Unicode MS" pitchFamily="34" charset="-128"/>
              </a:rPr>
            </a:br>
            <a:r>
              <a:rPr lang="en-US" sz="2000">
                <a:latin typeface="Arial Unicode MS" pitchFamily="34" charset="-128"/>
              </a:rPr>
              <a:t>Service Area</a:t>
            </a:r>
          </a:p>
        </p:txBody>
      </p:sp>
      <p:pic>
        <p:nvPicPr>
          <p:cNvPr id="151648" name="Picture 96" descr="brunswick_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5486400" cy="42576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649" name="Text Box 97"/>
          <p:cNvSpPr txBox="1">
            <a:spLocks noChangeArrowheads="1"/>
          </p:cNvSpPr>
          <p:nvPr/>
        </p:nvSpPr>
        <p:spPr bwMode="auto">
          <a:xfrm>
            <a:off x="533400" y="2438400"/>
            <a:ext cx="2362200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6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u="sng"/>
              <a:t>IBT Request</a:t>
            </a:r>
          </a:p>
          <a:p>
            <a:pPr eaLnBrk="1" hangingPunct="1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Char char="ð"/>
            </a:pPr>
            <a:endParaRPr lang="en-US" u="sng"/>
          </a:p>
          <a:p>
            <a:pPr eaLnBrk="1" hangingPunct="1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Char char="ð"/>
            </a:pPr>
            <a:r>
              <a:rPr lang="en-US"/>
              <a:t>  18.35 MGD from  Cape Fear to Shallotte</a:t>
            </a:r>
          </a:p>
          <a:p>
            <a:pPr eaLnBrk="1" hangingPunct="1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Char char="ð"/>
            </a:pPr>
            <a:endParaRPr lang="en-US"/>
          </a:p>
          <a:p>
            <a:pPr eaLnBrk="1" hangingPunct="1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Char char="ð"/>
            </a:pPr>
            <a:r>
              <a:rPr lang="en-US"/>
              <a:t>  0.94 MGD from Cape Fear to Waccamaw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765175"/>
            <a:ext cx="8001000" cy="1216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en-US">
                <a:latin typeface="Arial Unicode MS" pitchFamily="34" charset="-128"/>
              </a:rPr>
              <a:t>Brunswick County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685800" y="2590800"/>
            <a:ext cx="8153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50000"/>
              </a:spcBef>
              <a:spcAft>
                <a:spcPct val="50000"/>
              </a:spcAft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400" dirty="0" smtClean="0"/>
              <a:t>County is moving forward with development of environmental document in Fall 2011.</a:t>
            </a:r>
            <a:endParaRPr lang="en-US" sz="2400" dirty="0"/>
          </a:p>
          <a:p>
            <a:pPr marL="469900" indent="-469900" eaLnBrk="1" hangingPunct="1">
              <a:spcBef>
                <a:spcPct val="50000"/>
              </a:spcBef>
              <a:spcAft>
                <a:spcPct val="50000"/>
              </a:spcAft>
              <a:buClr>
                <a:schemeClr val="accent2"/>
              </a:buClr>
              <a:buFont typeface="Wingdings" pitchFamily="2" charset="2"/>
              <a:buChar char="o"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Questions?</a:t>
            </a: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04800" y="2286000"/>
            <a:ext cx="8610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300"/>
              <a:t>For additional information about interbasin transfer: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300"/>
              <a:t>Contact </a:t>
            </a:r>
            <a:r>
              <a:rPr lang="en-US" sz="2300">
                <a:hlinkClick r:id="rId3"/>
              </a:rPr>
              <a:t>toya.f.ogallo@ncdenr.gov</a:t>
            </a:r>
            <a:endParaRPr lang="en-US" sz="2300"/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300"/>
              <a:t>or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300"/>
              <a:t>Visit us online at </a:t>
            </a:r>
            <a:r>
              <a:rPr lang="en-US" sz="2100"/>
              <a:t>http://www.ncwater.org/Permits_and_Registration/Interbasin_Transfer/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21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0501" name="Picture 5" descr="ibt_exceptions_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7391400" cy="63627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0502" name="Picture 6" descr="ibt_exemptions_sta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733800" cy="16033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11">
      <a:dk1>
        <a:srgbClr val="4E899E"/>
      </a:dk1>
      <a:lt1>
        <a:srgbClr val="FFFFFF"/>
      </a:lt1>
      <a:dk2>
        <a:srgbClr val="619CB1"/>
      </a:dk2>
      <a:lt2>
        <a:srgbClr val="FFFFFF"/>
      </a:lt2>
      <a:accent1>
        <a:srgbClr val="FFCC00"/>
      </a:accent1>
      <a:accent2>
        <a:srgbClr val="FFCC00"/>
      </a:accent2>
      <a:accent3>
        <a:srgbClr val="B7CBD5"/>
      </a:accent3>
      <a:accent4>
        <a:srgbClr val="DADADA"/>
      </a:accent4>
      <a:accent5>
        <a:srgbClr val="FFE2AA"/>
      </a:accent5>
      <a:accent6>
        <a:srgbClr val="E7B900"/>
      </a:accent6>
      <a:hlink>
        <a:srgbClr val="99CC00"/>
      </a:hlink>
      <a:folHlink>
        <a:srgbClr val="666699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66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66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0">
        <a:dk1>
          <a:srgbClr val="4E899E"/>
        </a:dk1>
        <a:lt1>
          <a:srgbClr val="FFFFFF"/>
        </a:lt1>
        <a:dk2>
          <a:srgbClr val="619CB1"/>
        </a:dk2>
        <a:lt2>
          <a:srgbClr val="FFFFFF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DADADA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11">
        <a:dk1>
          <a:srgbClr val="4E899E"/>
        </a:dk1>
        <a:lt1>
          <a:srgbClr val="FFFFFF"/>
        </a:lt1>
        <a:dk2>
          <a:srgbClr val="619CB1"/>
        </a:dk2>
        <a:lt2>
          <a:srgbClr val="FFFFFF"/>
        </a:lt2>
        <a:accent1>
          <a:srgbClr val="FFCC00"/>
        </a:accent1>
        <a:accent2>
          <a:srgbClr val="FFCC00"/>
        </a:accent2>
        <a:accent3>
          <a:srgbClr val="B7CBD5"/>
        </a:accent3>
        <a:accent4>
          <a:srgbClr val="DADADA"/>
        </a:accent4>
        <a:accent5>
          <a:srgbClr val="FFE2AA"/>
        </a:accent5>
        <a:accent6>
          <a:srgbClr val="E7B900"/>
        </a:accent6>
        <a:hlink>
          <a:srgbClr val="99CC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4691</TotalTime>
  <Words>435</Words>
  <Application>Microsoft Office PowerPoint</Application>
  <PresentationFormat>On-screen Show (4:3)</PresentationFormat>
  <Paragraphs>68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Verdana</vt:lpstr>
      <vt:lpstr>Times New Roman</vt:lpstr>
      <vt:lpstr>Wingdings</vt:lpstr>
      <vt:lpstr>Arial Unicode MS</vt:lpstr>
      <vt:lpstr>Profile</vt:lpstr>
      <vt:lpstr> Interbasin Transfer Update</vt:lpstr>
      <vt:lpstr>UPDATES </vt:lpstr>
      <vt:lpstr>Neuse Regional WASA</vt:lpstr>
      <vt:lpstr>Kerr Lake Regional Water System Service Area</vt:lpstr>
      <vt:lpstr>Kerr Lake Regional Water System</vt:lpstr>
      <vt:lpstr>Brunswick County Service Area</vt:lpstr>
      <vt:lpstr>Brunswick County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Toya Fields</cp:lastModifiedBy>
  <cp:revision>109</cp:revision>
  <cp:lastPrinted>1601-01-01T00:00:00Z</cp:lastPrinted>
  <dcterms:created xsi:type="dcterms:W3CDTF">1601-01-01T00:00:00Z</dcterms:created>
  <dcterms:modified xsi:type="dcterms:W3CDTF">2011-07-12T19:20:56Z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